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64" r:id="rId5"/>
    <p:sldId id="258" r:id="rId6"/>
    <p:sldId id="259" r:id="rId7"/>
    <p:sldId id="260" r:id="rId8"/>
    <p:sldId id="261" r:id="rId9"/>
    <p:sldId id="266" r:id="rId10"/>
    <p:sldId id="268" r:id="rId11"/>
    <p:sldId id="265" r:id="rId12"/>
    <p:sldId id="267" r:id="rId13"/>
    <p:sldId id="262" r:id="rId14"/>
    <p:sldId id="271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65106-5477-466E-811B-D29B5E410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223AA6-46D8-4CEE-AE55-86CC4F67D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62B29D-81F8-4037-99DD-7BC98CA5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28BF99-A7FD-4ED6-9516-E9BEE4EB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E73114-2D3B-4D9C-BCEF-FA4182A9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58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0347B-9A3C-49AC-A3F1-A00DBBD5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85D3F8-FAE8-478C-8689-A80B8D70F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B2FE96-5F71-4B10-90C8-854D33AB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EA2E5-38BD-4D05-B259-828B4CF9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90A35C-2449-4239-B36B-3DDFC1FD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30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7B90E0-227A-4777-9187-5C8A49A24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2FADB8-BA2A-47FE-BC71-36E092349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6297FA-E9AA-45A3-846C-474F03137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E36CE5-E347-41F2-93F0-179D4693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E9D0B2-9F8D-4124-9856-DE060398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25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65A50-A05F-4B7B-94D6-A27AB8FC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7A292-C233-43EB-8C81-EB44393B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E40E92-52D8-4C59-BC10-15F025FE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E4E3F9-ACBF-467D-A151-676CFB2A9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CFE27F-03CA-4845-B7F2-EBB8378F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74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50AC9-D0F4-400C-90B2-BF23CA4F8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B4F93F-F84E-43FB-9EC4-9F69319E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75487-D7F3-4584-8CE7-A418F366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0BF471-CC77-42C5-918E-E7D619AA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6F509E-4EA8-49F8-9756-BB47CDD8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7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A3323-BC40-4FDB-8469-F3E0F038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6247B6-9DA2-47A7-8AE4-580205415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7D3998-1A3C-40DB-88AE-CA9ABBD07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28ECCA-112C-4E00-986A-41C092C0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EFFCF2-6882-438D-8F39-0B2183E9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D728BF-40F8-40BF-BB15-7590D02C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2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9392E-16A3-4184-8923-6D54DDA9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F377D9-FEDA-4ED3-9B61-1AC05DBFF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09671F-4512-4A24-A6F3-E7A804924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948A3A-E074-4987-915A-87BF658DB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A4DE62-BC09-49C1-9D1F-3C095B402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E2DB1F-0C64-4B38-B713-B0D1C7958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8524EB-CBAA-4C2F-9269-E885691BB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790ECE-7B92-4075-9FDE-53127C67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6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920D0-701A-4578-826F-4D7C6489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A9B60E-A3A1-48CB-B5E1-A309C7D90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DFC3BE-3C34-4CBE-970C-234F7417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7C6F48-55B9-4622-B4C4-BF74D3DD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26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BF9D8A-E222-4930-A9CB-623F815C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4A55C6-FA81-41B9-98FA-D79AC3B9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699E88-0FB0-4F1F-A330-DDF21BA7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310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C50BC-CD7F-4248-B8A9-5E69BAC2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E29F12-DB09-4761-BA69-C693C326E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3B840F-8C98-4635-9002-7F79B66C0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9F35E8-8787-4EEE-82B5-6BD675CF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82D1E0-32D6-4970-8836-3C7CC9E3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1CECC0-9EBA-4AB4-81C3-0BAA5D38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4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5BB48-C915-4896-9F3A-D7B2F606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66636E-BCA7-4BD4-BAE2-8A9577552B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26E54B-58C1-4EB0-A034-F3545D74F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6B77C6-1FF9-4817-A8CE-8615A047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E09E0E-F65A-44A2-B7E3-257D1FD6F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974795-D99E-4484-9132-2FCCEE53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3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5682E0-0D92-41B2-8BE3-FC0CE905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F66EAA-2C05-47E7-980F-4D091FE80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A2C7F-D3C8-4CF1-9880-181A3D4DE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EBDBE-A908-4CB3-8D43-6BA793207F82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7855C-2396-4730-AF83-62497AE7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85721D-3925-415D-B52A-26474DBC1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5DC94-BC1F-445F-8B1D-26CC5E2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93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news/articles/2019-07-16/apple-plans-to-bankroll-original-podcasts-to-fend-off-rival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asi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AFA6EDD-C2C3-4A13-B878-526CB131F9BB}"/>
              </a:ext>
            </a:extLst>
          </p:cNvPr>
          <p:cNvSpPr/>
          <p:nvPr/>
        </p:nvSpPr>
        <p:spPr>
          <a:xfrm>
            <a:off x="3801141" y="2228671"/>
            <a:ext cx="45897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Bloomberg</a:t>
            </a:r>
            <a:endParaRPr lang="zh-CN" altLang="en-US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9294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A2C9C7-ED4E-4B8B-9576-2A48C90FB421}"/>
              </a:ext>
            </a:extLst>
          </p:cNvPr>
          <p:cNvSpPr/>
          <p:nvPr/>
        </p:nvSpPr>
        <p:spPr>
          <a:xfrm>
            <a:off x="355533" y="28777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Menu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0A026AA-86EF-4618-A141-954FF230D072}"/>
              </a:ext>
            </a:extLst>
          </p:cNvPr>
          <p:cNvGrpSpPr/>
          <p:nvPr/>
        </p:nvGrpSpPr>
        <p:grpSpPr>
          <a:xfrm>
            <a:off x="1884176" y="924911"/>
            <a:ext cx="7449095" cy="5623034"/>
            <a:chOff x="476240" y="765430"/>
            <a:chExt cx="6004628" cy="528711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86345DF-4730-4861-8CCF-F2C05A7E9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40" y="765430"/>
              <a:ext cx="6004628" cy="5287118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76E20C3-7E7E-4975-A5D4-FFCA9F1913C5}"/>
                </a:ext>
              </a:extLst>
            </p:cNvPr>
            <p:cNvSpPr/>
            <p:nvPr/>
          </p:nvSpPr>
          <p:spPr>
            <a:xfrm>
              <a:off x="2209079" y="1095758"/>
              <a:ext cx="645160" cy="3048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2B899F6-F5BF-471D-B682-4DA05A731E22}"/>
                </a:ext>
              </a:extLst>
            </p:cNvPr>
            <p:cNvSpPr/>
            <p:nvPr/>
          </p:nvSpPr>
          <p:spPr>
            <a:xfrm>
              <a:off x="2067526" y="4950316"/>
              <a:ext cx="645160" cy="3048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BDC8785-C821-4AA6-BF28-CDE78546DF96}"/>
                </a:ext>
              </a:extLst>
            </p:cNvPr>
            <p:cNvSpPr/>
            <p:nvPr/>
          </p:nvSpPr>
          <p:spPr>
            <a:xfrm>
              <a:off x="3982720" y="2227436"/>
              <a:ext cx="645160" cy="3048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0C082EA-99D8-4142-980B-FE90630D5C12}"/>
                </a:ext>
              </a:extLst>
            </p:cNvPr>
            <p:cNvSpPr/>
            <p:nvPr/>
          </p:nvSpPr>
          <p:spPr>
            <a:xfrm>
              <a:off x="3982720" y="1095758"/>
              <a:ext cx="1178560" cy="339198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FF0000"/>
                  </a:solidFill>
                </a:ln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CBA23AF-A002-41CC-9B47-D3D20054581E}"/>
              </a:ext>
            </a:extLst>
          </p:cNvPr>
          <p:cNvGrpSpPr/>
          <p:nvPr/>
        </p:nvGrpSpPr>
        <p:grpSpPr>
          <a:xfrm>
            <a:off x="1677812" y="1782459"/>
            <a:ext cx="9112718" cy="4546834"/>
            <a:chOff x="1539641" y="1782459"/>
            <a:chExt cx="9112718" cy="454683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EAF9C2E-7179-42E5-AC66-164479B51D8F}"/>
                </a:ext>
              </a:extLst>
            </p:cNvPr>
            <p:cNvGrpSpPr/>
            <p:nvPr/>
          </p:nvGrpSpPr>
          <p:grpSpPr>
            <a:xfrm>
              <a:off x="1539641" y="1782459"/>
              <a:ext cx="9112718" cy="4546834"/>
              <a:chOff x="6415388" y="1473094"/>
              <a:chExt cx="9112718" cy="4546834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87563A76-D0BD-4AB5-A093-09C447671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5388" y="1473094"/>
                <a:ext cx="9112718" cy="4546834"/>
              </a:xfrm>
              <a:prstGeom prst="rect">
                <a:avLst/>
              </a:prstGeom>
            </p:spPr>
          </p:pic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D546066C-4FF4-4828-ACDE-D173F7C520E0}"/>
                  </a:ext>
                </a:extLst>
              </p:cNvPr>
              <p:cNvSpPr/>
              <p:nvPr/>
            </p:nvSpPr>
            <p:spPr>
              <a:xfrm>
                <a:off x="9837787" y="1615595"/>
                <a:ext cx="355600" cy="734177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rgbClr val="FF0000"/>
                    </a:solidFill>
                  </a:ln>
                </a:endParaRP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6C11C0F-0FAD-4DE3-9CF5-2F88DACEDDD7}"/>
                  </a:ext>
                </a:extLst>
              </p:cNvPr>
              <p:cNvSpPr/>
              <p:nvPr/>
            </p:nvSpPr>
            <p:spPr>
              <a:xfrm>
                <a:off x="8198784" y="1597253"/>
                <a:ext cx="355600" cy="734177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rgbClr val="FF0000"/>
                    </a:solidFill>
                  </a:ln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5723DB1-B1CA-4D83-A4CD-246988C06A95}"/>
                  </a:ext>
                </a:extLst>
              </p:cNvPr>
              <p:cNvSpPr/>
              <p:nvPr/>
            </p:nvSpPr>
            <p:spPr>
              <a:xfrm>
                <a:off x="12948886" y="1597254"/>
                <a:ext cx="355600" cy="734177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rgbClr val="FF0000"/>
                    </a:solidFill>
                  </a:ln>
                </a:endParaRP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4E3A7ED-FD39-46C1-B7BE-1CE80A3C610B}"/>
                  </a:ext>
                </a:extLst>
              </p:cNvPr>
              <p:cNvSpPr/>
              <p:nvPr/>
            </p:nvSpPr>
            <p:spPr>
              <a:xfrm>
                <a:off x="6686886" y="1615594"/>
                <a:ext cx="355600" cy="734177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rgbClr val="FF0000"/>
                    </a:solidFill>
                  </a:ln>
                </a:endParaRPr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93FE4404-E3F4-4B25-9641-97A334E444D7}"/>
                  </a:ext>
                </a:extLst>
              </p:cNvPr>
              <p:cNvSpPr/>
              <p:nvPr/>
            </p:nvSpPr>
            <p:spPr>
              <a:xfrm>
                <a:off x="11436988" y="1597255"/>
                <a:ext cx="355600" cy="734177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rgbClr val="FF0000"/>
                    </a:solidFill>
                  </a:ln>
                </a:endParaRPr>
              </a:p>
            </p:txBody>
          </p:sp>
        </p:grp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9935E5F-2584-4AAE-A67C-8CE73D4C4FAA}"/>
                </a:ext>
              </a:extLst>
            </p:cNvPr>
            <p:cNvSpPr/>
            <p:nvPr/>
          </p:nvSpPr>
          <p:spPr>
            <a:xfrm>
              <a:off x="7071601" y="4477407"/>
              <a:ext cx="2145971" cy="273269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FF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469A18-5BE2-42CA-8B5C-DD05BCB9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306" y="3429000"/>
            <a:ext cx="4363285" cy="29657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C879605-0F5A-4EA6-B279-EF03F393A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04" y="571353"/>
            <a:ext cx="7623899" cy="57152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5E0278-FD16-44BF-A5D9-6C6F354A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103" y="817757"/>
            <a:ext cx="4103693" cy="2504563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283182-025D-438B-8F56-8010ED15F70E}"/>
              </a:ext>
            </a:extLst>
          </p:cNvPr>
          <p:cNvSpPr/>
          <p:nvPr/>
        </p:nvSpPr>
        <p:spPr>
          <a:xfrm>
            <a:off x="7726306" y="3429000"/>
            <a:ext cx="4363285" cy="16205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F30FD29-7722-4929-8DAC-EC138707219B}"/>
              </a:ext>
            </a:extLst>
          </p:cNvPr>
          <p:cNvSpPr/>
          <p:nvPr/>
        </p:nvSpPr>
        <p:spPr>
          <a:xfrm>
            <a:off x="7726305" y="5049520"/>
            <a:ext cx="4363285" cy="134380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7D466E-FC60-4ACF-8D42-0C9300945214}"/>
              </a:ext>
            </a:extLst>
          </p:cNvPr>
          <p:cNvSpPr/>
          <p:nvPr/>
        </p:nvSpPr>
        <p:spPr>
          <a:xfrm>
            <a:off x="1148080" y="1097280"/>
            <a:ext cx="575056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Quite Similar</a:t>
            </a:r>
            <a:r>
              <a:rPr lang="zh-CN" altLang="en-US" sz="13800" b="1" cap="none" spc="0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85917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0D9A2B4-2DDD-4C44-A758-B50386F2BE21}"/>
              </a:ext>
            </a:extLst>
          </p:cNvPr>
          <p:cNvSpPr/>
          <p:nvPr/>
        </p:nvSpPr>
        <p:spPr>
          <a:xfrm>
            <a:off x="2445459" y="1859339"/>
            <a:ext cx="7301081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Some creative webpages on Bloomberg</a:t>
            </a:r>
            <a:endParaRPr lang="zh-CN" altLang="en-US" sz="6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4771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90716_185227">
            <a:hlinkClick r:id="" action="ppaction://media"/>
            <a:extLst>
              <a:ext uri="{FF2B5EF4-FFF2-40B4-BE49-F238E27FC236}">
                <a16:creationId xmlns:a16="http://schemas.microsoft.com/office/drawing/2014/main" id="{0472E863-EB38-4D51-B2B8-A998235D5A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160" y="609600"/>
            <a:ext cx="10972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C83A22D-3A44-4E5E-AA17-D2F1E0ACF866}"/>
              </a:ext>
            </a:extLst>
          </p:cNvPr>
          <p:cNvSpPr/>
          <p:nvPr/>
        </p:nvSpPr>
        <p:spPr>
          <a:xfrm>
            <a:off x="3801140" y="2875002"/>
            <a:ext cx="458971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Comparison</a:t>
            </a:r>
            <a:endParaRPr lang="zh-CN" altLang="en-US" sz="66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625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1D55D89-C6F7-46A2-AE32-F41FA309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878644"/>
              </p:ext>
            </p:extLst>
          </p:nvPr>
        </p:nvGraphicFramePr>
        <p:xfrm>
          <a:off x="838200" y="640080"/>
          <a:ext cx="10515600" cy="55627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7964">
                  <a:extLst>
                    <a:ext uri="{9D8B030D-6E8A-4147-A177-3AD203B41FA5}">
                      <a16:colId xmlns:a16="http://schemas.microsoft.com/office/drawing/2014/main" val="4033780682"/>
                    </a:ext>
                  </a:extLst>
                </a:gridCol>
                <a:gridCol w="4427621">
                  <a:extLst>
                    <a:ext uri="{9D8B030D-6E8A-4147-A177-3AD203B41FA5}">
                      <a16:colId xmlns:a16="http://schemas.microsoft.com/office/drawing/2014/main" val="573678454"/>
                    </a:ext>
                  </a:extLst>
                </a:gridCol>
                <a:gridCol w="3640015">
                  <a:extLst>
                    <a:ext uri="{9D8B030D-6E8A-4147-A177-3AD203B41FA5}">
                      <a16:colId xmlns:a16="http://schemas.microsoft.com/office/drawing/2014/main" val="3783306104"/>
                    </a:ext>
                  </a:extLst>
                </a:gridCol>
              </a:tblGrid>
              <a:tr h="399382"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Bloomberg.com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Google News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332004"/>
                  </a:ext>
                </a:extLst>
              </a:tr>
              <a:tr h="7930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Website focus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Mainly focuses on economy news.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You can almost find everything.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194761"/>
                  </a:ext>
                </a:extLst>
              </a:tr>
              <a:tr h="7930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layout style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Inspiration from newspaper and TV interface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Material Design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879307"/>
                  </a:ext>
                </a:extLst>
              </a:tr>
              <a:tr h="7930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information density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Full of information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Relatively lower information desity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865655"/>
                  </a:ext>
                </a:extLst>
              </a:tr>
              <a:tr h="7930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nature of the institution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Paid subscription  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Free to public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124616"/>
                  </a:ext>
                </a:extLst>
              </a:tr>
              <a:tr h="3993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news source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Contents creator 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Contents aggregator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16896"/>
                  </a:ext>
                </a:extLst>
              </a:tr>
              <a:tr h="399382">
                <a:tc>
                  <a:txBody>
                    <a:bodyPr/>
                    <a:lstStyle/>
                    <a:p>
                      <a:pPr algn="l" fontAlgn="ctr"/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 by Bloomberg L.P.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 by Google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8027"/>
                  </a:ext>
                </a:extLst>
              </a:tr>
              <a:tr h="793036">
                <a:tc>
                  <a:txBody>
                    <a:bodyPr/>
                    <a:lstStyle/>
                    <a:p>
                      <a:pPr algn="l" fontAlgn="ctr"/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mass media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An algorithm-driven internet service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248058"/>
                  </a:ext>
                </a:extLst>
              </a:tr>
              <a:tr h="3993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Website History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Dates back to 1996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Started in 2002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2" marR="5322" marT="532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5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17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3A4FDD5-C0BD-4527-A794-66B0A56CE076}"/>
              </a:ext>
            </a:extLst>
          </p:cNvPr>
          <p:cNvSpPr/>
          <p:nvPr/>
        </p:nvSpPr>
        <p:spPr>
          <a:xfrm>
            <a:off x="2869079" y="1859339"/>
            <a:ext cx="6453842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Standard layout for a specific article</a:t>
            </a:r>
            <a:endParaRPr lang="zh-CN" altLang="en-US" sz="6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951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3A5214-BDEF-4822-B64B-E28C954E9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680"/>
            <a:ext cx="12084671" cy="55692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AB8C94C-C408-45D6-A732-96D6105C8F4A}"/>
              </a:ext>
            </a:extLst>
          </p:cNvPr>
          <p:cNvSpPr/>
          <p:nvPr/>
        </p:nvSpPr>
        <p:spPr>
          <a:xfrm>
            <a:off x="193040" y="0"/>
            <a:ext cx="10241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https://www.bloomberg.com/news/articles/2019-07-16/apple-plans-to-bankroll-original-podcasts-to-fend-off-rivals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30A3FE6-316A-42B9-84AC-DEFBB0860105}"/>
              </a:ext>
            </a:extLst>
          </p:cNvPr>
          <p:cNvSpPr/>
          <p:nvPr/>
        </p:nvSpPr>
        <p:spPr>
          <a:xfrm>
            <a:off x="0" y="741680"/>
            <a:ext cx="12192000" cy="15951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60A7216-A6AB-4C76-9AFF-E9A60C5ED797}"/>
              </a:ext>
            </a:extLst>
          </p:cNvPr>
          <p:cNvSpPr/>
          <p:nvPr/>
        </p:nvSpPr>
        <p:spPr>
          <a:xfrm>
            <a:off x="2468879" y="2432149"/>
            <a:ext cx="6248401" cy="15951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965B556-490E-4A5C-A502-D4F829EEE6E9}"/>
              </a:ext>
            </a:extLst>
          </p:cNvPr>
          <p:cNvSpPr/>
          <p:nvPr/>
        </p:nvSpPr>
        <p:spPr>
          <a:xfrm>
            <a:off x="4043679" y="4027269"/>
            <a:ext cx="3261361" cy="23789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F03D0E8-3269-4A18-8BEE-118AE6DCA3A1}"/>
              </a:ext>
            </a:extLst>
          </p:cNvPr>
          <p:cNvSpPr/>
          <p:nvPr/>
        </p:nvSpPr>
        <p:spPr>
          <a:xfrm>
            <a:off x="7305041" y="3979595"/>
            <a:ext cx="1574800" cy="23789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37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0AF53D-E824-4886-B83B-490952AD7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433"/>
            <a:ext cx="12122773" cy="553113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D1FA9673-821E-44B1-AB46-16B8C8E47AEB}"/>
              </a:ext>
            </a:extLst>
          </p:cNvPr>
          <p:cNvSpPr/>
          <p:nvPr/>
        </p:nvSpPr>
        <p:spPr>
          <a:xfrm>
            <a:off x="7721600" y="1998394"/>
            <a:ext cx="2082799" cy="3813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5AE2809-726B-43AD-B09F-B9B7F8E7B080}"/>
              </a:ext>
            </a:extLst>
          </p:cNvPr>
          <p:cNvSpPr/>
          <p:nvPr/>
        </p:nvSpPr>
        <p:spPr>
          <a:xfrm>
            <a:off x="2072640" y="4307840"/>
            <a:ext cx="5648960" cy="18867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4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D5B11B-B48C-4345-9891-39D065106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624"/>
            <a:ext cx="12179926" cy="588675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3BAE85-0F28-48A3-989F-B43505E6910D}"/>
              </a:ext>
            </a:extLst>
          </p:cNvPr>
          <p:cNvSpPr/>
          <p:nvPr/>
        </p:nvSpPr>
        <p:spPr>
          <a:xfrm>
            <a:off x="2963917" y="1031240"/>
            <a:ext cx="4341124" cy="5029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BFDDCB8-31AF-41E0-B54C-6A2B78676BD4}"/>
              </a:ext>
            </a:extLst>
          </p:cNvPr>
          <p:cNvSpPr/>
          <p:nvPr/>
        </p:nvSpPr>
        <p:spPr>
          <a:xfrm>
            <a:off x="0" y="485623"/>
            <a:ext cx="12192000" cy="510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150DE7-5594-4B4E-8255-D97CD9E79D04}"/>
              </a:ext>
            </a:extLst>
          </p:cNvPr>
          <p:cNvSpPr/>
          <p:nvPr/>
        </p:nvSpPr>
        <p:spPr>
          <a:xfrm>
            <a:off x="2963918" y="2944888"/>
            <a:ext cx="4341124" cy="75335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C700D81-9B2F-4869-AC28-3998C226FA09}"/>
              </a:ext>
            </a:extLst>
          </p:cNvPr>
          <p:cNvSpPr/>
          <p:nvPr/>
        </p:nvSpPr>
        <p:spPr>
          <a:xfrm>
            <a:off x="2963917" y="3728720"/>
            <a:ext cx="4341124" cy="156464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54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1EE618-E23D-49DD-8568-0FA141173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7" y="990474"/>
            <a:ext cx="11995766" cy="4877051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8BCA55F4-B66E-40BF-95A3-A2B5139E7BA0}"/>
              </a:ext>
            </a:extLst>
          </p:cNvPr>
          <p:cNvSpPr/>
          <p:nvPr/>
        </p:nvSpPr>
        <p:spPr>
          <a:xfrm>
            <a:off x="0" y="863600"/>
            <a:ext cx="12192000" cy="39928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871F1EEC-4D98-4A06-ADC2-77F70316DDDD}"/>
              </a:ext>
            </a:extLst>
          </p:cNvPr>
          <p:cNvSpPr/>
          <p:nvPr/>
        </p:nvSpPr>
        <p:spPr>
          <a:xfrm>
            <a:off x="9435302" y="5184672"/>
            <a:ext cx="1879600" cy="809727"/>
          </a:xfrm>
          <a:prstGeom prst="wedgeRoundRectCallout">
            <a:avLst>
              <a:gd name="adj1" fmla="val 8897"/>
              <a:gd name="adj2" fmla="val -7636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increase readability！</a:t>
            </a:r>
          </a:p>
        </p:txBody>
      </p:sp>
    </p:spTree>
    <p:extLst>
      <p:ext uri="{BB962C8B-B14F-4D97-AF65-F5344CB8AC3E}">
        <p14:creationId xmlns:p14="http://schemas.microsoft.com/office/powerpoint/2010/main" val="182351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F6F46B7-6181-4759-AA19-D4728B72A353}"/>
              </a:ext>
            </a:extLst>
          </p:cNvPr>
          <p:cNvSpPr/>
          <p:nvPr/>
        </p:nvSpPr>
        <p:spPr>
          <a:xfrm>
            <a:off x="2445459" y="1859339"/>
            <a:ext cx="7301081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Homepage layout——something different</a:t>
            </a:r>
            <a:endParaRPr lang="zh-CN" altLang="en-US" sz="6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6936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E43059-AC46-4B7D-AF07-23D5575C2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" y="622156"/>
            <a:ext cx="12135474" cy="561368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05B16A4-ACF0-4075-8D10-EF8BEB7F21CC}"/>
              </a:ext>
            </a:extLst>
          </p:cNvPr>
          <p:cNvSpPr/>
          <p:nvPr/>
        </p:nvSpPr>
        <p:spPr>
          <a:xfrm>
            <a:off x="220400" y="135374"/>
            <a:ext cx="3501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https://www.bloomberg.com/asia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9691C5F-4C96-46C2-8CF9-F7E1D5DC10E1}"/>
              </a:ext>
            </a:extLst>
          </p:cNvPr>
          <p:cNvSpPr/>
          <p:nvPr/>
        </p:nvSpPr>
        <p:spPr>
          <a:xfrm>
            <a:off x="28263" y="622155"/>
            <a:ext cx="11950377" cy="4548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CCE1A7D-CCC8-4D34-A78F-595501631E42}"/>
              </a:ext>
            </a:extLst>
          </p:cNvPr>
          <p:cNvSpPr/>
          <p:nvPr/>
        </p:nvSpPr>
        <p:spPr>
          <a:xfrm>
            <a:off x="2316480" y="1076960"/>
            <a:ext cx="7518400" cy="20320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8A346A5-9319-4B35-8EB8-078ABD0CF23A}"/>
              </a:ext>
            </a:extLst>
          </p:cNvPr>
          <p:cNvSpPr/>
          <p:nvPr/>
        </p:nvSpPr>
        <p:spPr>
          <a:xfrm>
            <a:off x="2284891" y="1592726"/>
            <a:ext cx="5548470" cy="20445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CF89B11-C5B5-412C-873B-17DF153AE1C0}"/>
              </a:ext>
            </a:extLst>
          </p:cNvPr>
          <p:cNvSpPr/>
          <p:nvPr/>
        </p:nvSpPr>
        <p:spPr>
          <a:xfrm>
            <a:off x="2346960" y="1296009"/>
            <a:ext cx="7518400" cy="20320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EE94842-3349-4B04-BE8A-C11ECEABEA08}"/>
              </a:ext>
            </a:extLst>
          </p:cNvPr>
          <p:cNvSpPr/>
          <p:nvPr/>
        </p:nvSpPr>
        <p:spPr>
          <a:xfrm>
            <a:off x="2284891" y="3637280"/>
            <a:ext cx="5548470" cy="25985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3F703D6-4350-4116-B1D1-FE7D96480416}"/>
              </a:ext>
            </a:extLst>
          </p:cNvPr>
          <p:cNvSpPr/>
          <p:nvPr/>
        </p:nvSpPr>
        <p:spPr>
          <a:xfrm>
            <a:off x="7833361" y="1592726"/>
            <a:ext cx="2001519" cy="17319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C532692-9EED-4447-8343-210D2C750787}"/>
              </a:ext>
            </a:extLst>
          </p:cNvPr>
          <p:cNvSpPr/>
          <p:nvPr/>
        </p:nvSpPr>
        <p:spPr>
          <a:xfrm>
            <a:off x="7833360" y="3360855"/>
            <a:ext cx="2001519" cy="28749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E645523-06A8-4033-95F3-DE9B3ED006DA}"/>
              </a:ext>
            </a:extLst>
          </p:cNvPr>
          <p:cNvSpPr/>
          <p:nvPr/>
        </p:nvSpPr>
        <p:spPr>
          <a:xfrm>
            <a:off x="751840" y="622156"/>
            <a:ext cx="645160" cy="3048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DCBCAB-7B2A-4B75-842B-43C774B6423E}"/>
              </a:ext>
            </a:extLst>
          </p:cNvPr>
          <p:cNvSpPr/>
          <p:nvPr/>
        </p:nvSpPr>
        <p:spPr>
          <a:xfrm>
            <a:off x="106680" y="622156"/>
            <a:ext cx="645160" cy="3048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51450FE-B0D7-446E-B9FB-28205B9D5681}"/>
              </a:ext>
            </a:extLst>
          </p:cNvPr>
          <p:cNvSpPr/>
          <p:nvPr/>
        </p:nvSpPr>
        <p:spPr>
          <a:xfrm>
            <a:off x="10061726" y="622156"/>
            <a:ext cx="1916914" cy="3048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7252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5124D8A-8A2A-44C9-9806-DABA666BE5C5}"/>
              </a:ext>
            </a:extLst>
          </p:cNvPr>
          <p:cNvSpPr/>
          <p:nvPr/>
        </p:nvSpPr>
        <p:spPr>
          <a:xfrm>
            <a:off x="355533" y="28777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Stock index scroll bar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20190716_180659">
            <a:hlinkClick r:id="" action="ppaction://media"/>
            <a:extLst>
              <a:ext uri="{FF2B5EF4-FFF2-40B4-BE49-F238E27FC236}">
                <a16:creationId xmlns:a16="http://schemas.microsoft.com/office/drawing/2014/main" id="{B6575A4A-9D8C-4F26-AE9B-6120E9984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7150" y="641350"/>
            <a:ext cx="9537700" cy="55753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2288287-FCEA-4D58-BFDE-BDE117D5A2DD}"/>
              </a:ext>
            </a:extLst>
          </p:cNvPr>
          <p:cNvGrpSpPr/>
          <p:nvPr/>
        </p:nvGrpSpPr>
        <p:grpSpPr>
          <a:xfrm>
            <a:off x="3048000" y="1143000"/>
            <a:ext cx="6096000" cy="4572000"/>
            <a:chOff x="3048000" y="1143000"/>
            <a:chExt cx="6096000" cy="4572000"/>
          </a:xfrm>
        </p:grpSpPr>
        <p:pic>
          <p:nvPicPr>
            <p:cNvPr id="1026" name="Picture 2" descr="https://timgsa.baidu.com/timg?image&amp;quality=80&amp;size=b9999_10000&amp;sec=1563325238549&amp;di=a921e00a112732ebb6b1e4277b46008b&amp;imgtype=0&amp;src=http%3A%2F%2Fs7.sinaimg.cn%2Fmw690%2F001msIqPgy6F0IXJIXQ76%26690">
              <a:extLst>
                <a:ext uri="{FF2B5EF4-FFF2-40B4-BE49-F238E27FC236}">
                  <a16:creationId xmlns:a16="http://schemas.microsoft.com/office/drawing/2014/main" id="{0CF064BB-97A3-4A00-8F13-C937DE9B9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43000"/>
              <a:ext cx="6096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45F0DE7-695F-4867-82EC-9C809DE2DFE4}"/>
                </a:ext>
              </a:extLst>
            </p:cNvPr>
            <p:cNvSpPr/>
            <p:nvPr/>
          </p:nvSpPr>
          <p:spPr>
            <a:xfrm>
              <a:off x="3068320" y="4643120"/>
              <a:ext cx="6004560" cy="4470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4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132</Words>
  <Application>Microsoft Office PowerPoint</Application>
  <PresentationFormat>宽屏</PresentationFormat>
  <Paragraphs>35</Paragraphs>
  <Slides>15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佳鑫</dc:creator>
  <cp:lastModifiedBy>刘 佳鑫</cp:lastModifiedBy>
  <cp:revision>14</cp:revision>
  <dcterms:created xsi:type="dcterms:W3CDTF">2019-07-16T20:46:30Z</dcterms:created>
  <dcterms:modified xsi:type="dcterms:W3CDTF">2019-07-16T23:34:44Z</dcterms:modified>
</cp:coreProperties>
</file>